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6" r:id="rId5"/>
    <p:sldId id="267" r:id="rId6"/>
    <p:sldId id="260" r:id="rId7"/>
    <p:sldId id="261" r:id="rId8"/>
    <p:sldId id="262" r:id="rId9"/>
    <p:sldId id="263" r:id="rId10"/>
    <p:sldId id="264" r:id="rId11"/>
    <p:sldId id="265" r:id="rId12"/>
    <p:sldId id="270" r:id="rId13"/>
    <p:sldId id="271" r:id="rId14"/>
    <p:sldId id="268" r:id="rId15"/>
    <p:sldId id="269" r:id="rId16"/>
  </p:sldIdLst>
  <p:sldSz cx="12192000" cy="6858000"/>
  <p:notesSz cx="6858000" cy="9144000"/>
  <p:defaultTextStyle>
    <a:defPPr>
      <a:defRPr lang="it-CH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70A886-BD42-C8F9-76E8-F8F2F34231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it-CH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BF85F64A-7119-92F8-E343-69AC75F3E4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it-CH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F55FD93-8613-B63A-6C89-1F72B5ADA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5EA0B-2981-4EAE-88B0-6DF232C57754}" type="datetimeFigureOut">
              <a:rPr lang="it-CH" smtClean="0"/>
              <a:t>12.10.2026</a:t>
            </a:fld>
            <a:endParaRPr lang="it-CH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8A074BA-4E18-A4E0-B92E-AE782242F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1023484-07C0-27C7-B689-B3B852E39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8CD99-F8DF-43A9-8834-6C84ED594103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9329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7747CEB-9CB2-47BA-5487-F00055BDCE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it-CH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DD0BC1C-E7EA-87BA-4D8F-FA73C35AFD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CH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6446DFD-7A5C-3D5C-4188-8B3953CFF2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5EA0B-2981-4EAE-88B0-6DF232C57754}" type="datetimeFigureOut">
              <a:rPr lang="it-CH" smtClean="0"/>
              <a:t>12.10.2026</a:t>
            </a:fld>
            <a:endParaRPr lang="it-CH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46D72A4-2C3A-5C04-B6B4-8E476E2A7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E4DDEDB-CFAB-A83E-329C-8D4C4F9A4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8CD99-F8DF-43A9-8834-6C84ED594103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5338578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BC10D0C-2F14-B786-AA6F-2EFEC0942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it-CH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9B4D75D-4CCF-23F5-1C18-57563F3F89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6FB384D-123D-0D82-D6D7-E26C10FD5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5EA0B-2981-4EAE-88B0-6DF232C57754}" type="datetimeFigureOut">
              <a:rPr lang="it-CH" smtClean="0"/>
              <a:t>12.10.2026</a:t>
            </a:fld>
            <a:endParaRPr lang="it-CH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CA34BAC-63DD-50A9-99BD-25B2419AA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8A9F763-7CDC-CC9F-01D0-A8C3797E4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8CD99-F8DF-43A9-8834-6C84ED594103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3166667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EB0F322-3D7D-619C-CE33-ED75C78C78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it-CH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932D20F-93E9-62D6-08D7-73BFA1386B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CH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780C6F9-6425-0F26-EF9F-92EFCF42D1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CH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3DE2020-6BCC-56B4-C411-A2D78909C1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5EA0B-2981-4EAE-88B0-6DF232C57754}" type="datetimeFigureOut">
              <a:rPr lang="it-CH" smtClean="0"/>
              <a:t>12.10.2026</a:t>
            </a:fld>
            <a:endParaRPr lang="it-CH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A6F5196-66DC-5FDC-8F96-9BEF4B231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DDC011A-27CA-1D38-ACF3-D9CB50E9F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8CD99-F8DF-43A9-8834-6C84ED594103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2499652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CB1AC5C-60EB-F852-F159-EA679DAB9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it-CH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14748D5-9502-6F3E-986A-E88E91265E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9B4ED5E-A501-4C19-7F5E-17C87B8355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CH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1F103715-813A-9AFE-27A1-6BD6E21DCF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03E9135E-6596-6B45-F38F-9FEE7FB87F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CH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8915DA51-CE95-D0D6-D692-853D72B1D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5EA0B-2981-4EAE-88B0-6DF232C57754}" type="datetimeFigureOut">
              <a:rPr lang="it-CH" smtClean="0"/>
              <a:t>12.10.2026</a:t>
            </a:fld>
            <a:endParaRPr lang="it-CH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AC4A97C-41C0-B8FD-B98D-EF112EAA1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F99D2E08-70F1-5AF2-B445-A416C7323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8CD99-F8DF-43A9-8834-6C84ED594103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2843023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E4ACB1A-02BA-9284-2FE2-101C613E7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it-CH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ED3E2E57-7242-4D93-6CEC-70848E824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5EA0B-2981-4EAE-88B0-6DF232C57754}" type="datetimeFigureOut">
              <a:rPr lang="it-CH" smtClean="0"/>
              <a:t>12.10.2026</a:t>
            </a:fld>
            <a:endParaRPr lang="it-CH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01176DB6-0FAA-54B8-C041-8E2CAEABC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1D7E805E-7104-8FDE-D386-C68BF7C8D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8CD99-F8DF-43A9-8834-6C84ED594103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36178115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E8C9FAC6-7548-D47E-9F97-80F56406C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5EA0B-2981-4EAE-88B0-6DF232C57754}" type="datetimeFigureOut">
              <a:rPr lang="it-CH" smtClean="0"/>
              <a:t>12.10.2026</a:t>
            </a:fld>
            <a:endParaRPr lang="it-CH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E04E05A2-2572-D61B-34C8-B128A1C8A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C1D621B-6B7B-0592-51D8-51066B8FD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8CD99-F8DF-43A9-8834-6C84ED594103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3323680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E946855-8C95-D5F6-68DC-C302A3367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it-CH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7361B68-0679-53BC-63D1-C4DF7139A9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CH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9D22C35E-E295-19F5-61BF-B21625A233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FFF9586E-53B7-80D5-C6BA-77D069EBBB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5EA0B-2981-4EAE-88B0-6DF232C57754}" type="datetimeFigureOut">
              <a:rPr lang="it-CH" smtClean="0"/>
              <a:t>12.10.2026</a:t>
            </a:fld>
            <a:endParaRPr lang="it-CH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240B5F3-FB28-ADEE-2964-274092B3F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7FE72AA-ECED-3C70-62EA-DCE80B8A7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8CD99-F8DF-43A9-8834-6C84ED594103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3941657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39DA43C-CA09-AD02-0B3D-C2511A588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it-CH"/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21447DD6-65B9-0141-D8DC-43C96FE3F9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CH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EF8A815A-81AA-9281-26EC-044FC50545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FC6A9A35-4CC3-FEA2-B3CB-94DF77E9A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5EA0B-2981-4EAE-88B0-6DF232C57754}" type="datetimeFigureOut">
              <a:rPr lang="it-CH" smtClean="0"/>
              <a:t>12.10.2026</a:t>
            </a:fld>
            <a:endParaRPr lang="it-CH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6B9AAA2-E942-2B69-9A3F-07CA3CCC5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13A2AFD-A911-39B4-0A7D-C6DEAA151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8CD99-F8DF-43A9-8834-6C84ED594103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637974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48BBE31-6FFD-EB34-B122-9926E4D65D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it-CH"/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C9E9F973-9406-4F6D-6FB9-36AB04EFB5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CH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558FC01-D664-A94D-D613-D1AC874C42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5EA0B-2981-4EAE-88B0-6DF232C57754}" type="datetimeFigureOut">
              <a:rPr lang="it-CH" smtClean="0"/>
              <a:t>12.10.2026</a:t>
            </a:fld>
            <a:endParaRPr lang="it-CH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4F2E1ED-5821-3F35-FD8A-5DEFDA067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3EAAEFD-84FB-8C46-C0B0-8C5C30123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8CD99-F8DF-43A9-8834-6C84ED594103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20996700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9AE525F5-C2D8-F338-D584-6F592256A4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it-CH"/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837A805E-E561-6A09-9181-EF1CFB3358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CH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EE8A321-5218-188E-F4BC-989DD67B4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5EA0B-2981-4EAE-88B0-6DF232C57754}" type="datetimeFigureOut">
              <a:rPr lang="it-CH" smtClean="0"/>
              <a:t>12.10.2026</a:t>
            </a:fld>
            <a:endParaRPr lang="it-CH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BCEDC56-7560-60CA-D16C-92F0299CC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AB737F4-9342-CFE3-7123-5C9C95D0A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8CD99-F8DF-43A9-8834-6C84ED594103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1389781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3EB05C9D-16A7-9D5C-C228-B85AFD48E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it-CH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0CF0F2D-7C1C-FB8A-4D5C-39CE744ED7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CH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DE92326-B01F-ACA0-BBB7-D55D69662A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2A5EA0B-2981-4EAE-88B0-6DF232C57754}" type="datetimeFigureOut">
              <a:rPr lang="it-CH" smtClean="0"/>
              <a:t>12.10.2026</a:t>
            </a:fld>
            <a:endParaRPr lang="it-CH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5C85707-4026-AA0F-C61F-5D0CBB07BA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CH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BDFC7EF-5BF4-8F76-F75D-3EBD4627C2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628CD99-F8DF-43A9-8834-6C84ED594103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3044629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C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mailto:cantina@cadenazzi.ch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cantina@cadenazzi.ch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9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17E36F4-A77B-252D-F98D-0AA26720D3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48113" y="77639"/>
            <a:ext cx="3805679" cy="2950234"/>
          </a:xfrm>
          <a:noFill/>
        </p:spPr>
        <p:txBody>
          <a:bodyPr>
            <a:noAutofit/>
          </a:bodyPr>
          <a:lstStyle/>
          <a:p>
            <a:r>
              <a:rPr lang="it-IT" sz="6600" dirty="0">
                <a:latin typeface="Edwardian Script ITC" panose="030303020407070D0804" pitchFamily="66" charset="0"/>
              </a:rPr>
              <a:t>Cestoni regalo e cofanetti </a:t>
            </a:r>
            <a:endParaRPr lang="it-CH" sz="6600" dirty="0">
              <a:latin typeface="Edwardian Script ITC" panose="030303020407070D0804" pitchFamily="66" charset="0"/>
            </a:endParaRP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B36B99BD-8B46-ADDD-EC71-3F562048A5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80406" y="3830128"/>
            <a:ext cx="3973386" cy="1485319"/>
          </a:xfrm>
          <a:noFill/>
        </p:spPr>
        <p:txBody>
          <a:bodyPr>
            <a:normAutofit fontScale="70000" lnSpcReduction="20000"/>
          </a:bodyPr>
          <a:lstStyle/>
          <a:p>
            <a:pPr algn="l"/>
            <a:r>
              <a:rPr lang="it-IT" sz="1400" dirty="0"/>
              <a:t>con vini e salumi di nostra produzione.</a:t>
            </a:r>
          </a:p>
          <a:p>
            <a:pPr algn="l"/>
            <a:endParaRPr lang="it-IT" sz="1400" dirty="0"/>
          </a:p>
          <a:p>
            <a:pPr algn="l"/>
            <a:r>
              <a:rPr lang="it-IT" sz="1400" dirty="0"/>
              <a:t>Azienda Agricola e Vitivinicola Cadenazzi Davide –</a:t>
            </a:r>
          </a:p>
          <a:p>
            <a:pPr algn="l"/>
            <a:r>
              <a:rPr lang="it-IT" sz="1400" dirty="0"/>
              <a:t>Via alla Selva 11 -  6873 </a:t>
            </a:r>
            <a:r>
              <a:rPr lang="it-IT" sz="1400" dirty="0" err="1"/>
              <a:t>Corteglia</a:t>
            </a:r>
            <a:r>
              <a:rPr lang="it-IT" sz="1400" dirty="0"/>
              <a:t> </a:t>
            </a:r>
          </a:p>
          <a:p>
            <a:pPr algn="l"/>
            <a:endParaRPr lang="it-IT" sz="1400" dirty="0"/>
          </a:p>
          <a:p>
            <a:pPr algn="l"/>
            <a:r>
              <a:rPr lang="it-IT" sz="1400" dirty="0"/>
              <a:t>Informazioni e riservazione a </a:t>
            </a:r>
            <a:r>
              <a:rPr lang="it-IT" sz="1400" dirty="0">
                <a:hlinkClick r:id="rId2"/>
              </a:rPr>
              <a:t>cantina@cadenazzi.ch</a:t>
            </a:r>
            <a:r>
              <a:rPr lang="it-IT" sz="1400" dirty="0"/>
              <a:t> oppure  Ilaria 079 6644236</a:t>
            </a:r>
          </a:p>
          <a:p>
            <a:pPr algn="l"/>
            <a:endParaRPr lang="it-IT" sz="1000" dirty="0"/>
          </a:p>
          <a:p>
            <a:pPr algn="l"/>
            <a:endParaRPr lang="it-CH" sz="1000" dirty="0"/>
          </a:p>
        </p:txBody>
      </p:sp>
      <p:pic>
        <p:nvPicPr>
          <p:cNvPr id="5" name="Immagine 4" descr="Immagine che contiene testo, logo, Carattere, Elementi grafici&#10;&#10;Descrizione generata automaticamente">
            <a:extLst>
              <a:ext uri="{FF2B5EF4-FFF2-40B4-BE49-F238E27FC236}">
                <a16:creationId xmlns:a16="http://schemas.microsoft.com/office/drawing/2014/main" id="{F45A690D-0784-7165-29ED-3A63F41D39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45" r="12888" b="-2"/>
          <a:stretch>
            <a:fillRect/>
          </a:stretch>
        </p:blipFill>
        <p:spPr>
          <a:xfrm>
            <a:off x="20" y="10"/>
            <a:ext cx="6992881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910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1D8E03C5-D451-C95C-BCDA-B3E6B0760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08400"/>
          </a:xfrm>
        </p:spPr>
        <p:txBody>
          <a:bodyPr>
            <a:normAutofit/>
          </a:bodyPr>
          <a:lstStyle/>
          <a:p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L’idea regalo dal sapore genuino, mantenendo la tradizione di una salumeria nostrana e di grande qualità.</a:t>
            </a:r>
            <a:endParaRPr lang="it-CH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4AEC4CD9-0931-EE6C-D5FE-9F78985595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8852"/>
            <a:ext cx="10515600" cy="496881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t-IT" sz="2000" dirty="0"/>
              <a:t>Tutte queste proposte sono disponibili da metà novembre 2025</a:t>
            </a:r>
          </a:p>
          <a:p>
            <a:pPr marL="0" indent="0">
              <a:buNone/>
            </a:pPr>
            <a:r>
              <a:rPr lang="it-IT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 le ditte</a:t>
            </a:r>
            <a:r>
              <a:rPr lang="it-IT" sz="2000" dirty="0"/>
              <a:t>:</a:t>
            </a:r>
          </a:p>
          <a:p>
            <a:pPr marL="0" indent="0">
              <a:buNone/>
            </a:pPr>
            <a:r>
              <a:rPr lang="it-IT" sz="2000" dirty="0"/>
              <a:t>Termine riservazione: venerdì 11 dicembre</a:t>
            </a:r>
          </a:p>
          <a:p>
            <a:pPr marL="0" indent="0">
              <a:buNone/>
            </a:pPr>
            <a:r>
              <a:rPr lang="it-IT" sz="2000" dirty="0"/>
              <a:t>Termine consegna: mercoledì 16 dicembre</a:t>
            </a:r>
          </a:p>
          <a:p>
            <a:pPr marL="0" indent="0">
              <a:buNone/>
            </a:pPr>
            <a:r>
              <a:rPr lang="it-IT" sz="1200" b="1" u="sng" dirty="0"/>
              <a:t>Riservazioni unicamente via e-mail </a:t>
            </a:r>
            <a:r>
              <a:rPr lang="it-IT" sz="1200" b="1" u="sng" dirty="0">
                <a:hlinkClick r:id="rId2"/>
              </a:rPr>
              <a:t>cantina@cadenazzi.ch</a:t>
            </a:r>
            <a:endParaRPr lang="it-IT" sz="1200" b="1" u="sng" dirty="0"/>
          </a:p>
          <a:p>
            <a:pPr marL="0" indent="0">
              <a:buNone/>
            </a:pPr>
            <a:r>
              <a:rPr lang="it-IT" sz="2000" b="1" u="sng" dirty="0"/>
              <a:t>Attenzione: per le confezioni da spedire la riservazione deve essere fatta al più tardi entro il venerdì 11 dicembre e verranno spediti lunedì 14 dicembre per permettere la consegna nei giusti termini</a:t>
            </a:r>
          </a:p>
          <a:p>
            <a:pPr marL="0" indent="0">
              <a:buNone/>
            </a:pPr>
            <a:endParaRPr lang="it-IT" sz="1200" b="1" u="sng" dirty="0"/>
          </a:p>
          <a:p>
            <a:pPr marL="0" indent="0">
              <a:buNone/>
            </a:pPr>
            <a:r>
              <a:rPr lang="it-IT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 i privati</a:t>
            </a:r>
            <a:r>
              <a:rPr lang="it-IT" sz="2000" dirty="0"/>
              <a:t>:</a:t>
            </a:r>
          </a:p>
          <a:p>
            <a:pPr marL="0" indent="0">
              <a:buNone/>
            </a:pPr>
            <a:r>
              <a:rPr lang="it-IT" sz="2000" dirty="0"/>
              <a:t>Termine di riservazione: domenica 20 dicembre </a:t>
            </a:r>
          </a:p>
          <a:p>
            <a:pPr marL="0" indent="0">
              <a:buNone/>
            </a:pPr>
            <a:r>
              <a:rPr lang="it-IT" sz="2000" dirty="0"/>
              <a:t>Ritiro in cantina a </a:t>
            </a:r>
            <a:r>
              <a:rPr lang="it-IT" sz="2000" dirty="0" err="1"/>
              <a:t>Corteglia</a:t>
            </a:r>
            <a:r>
              <a:rPr lang="it-IT" sz="2000" dirty="0"/>
              <a:t>: mercoledì 23 dicembre dalle 08.30 alle 15.00</a:t>
            </a:r>
          </a:p>
          <a:p>
            <a:pPr marL="0" indent="0">
              <a:buNone/>
            </a:pPr>
            <a:r>
              <a:rPr lang="it-IT" sz="1200" b="1" u="sng" dirty="0"/>
              <a:t>Riservazioni via e-mail </a:t>
            </a:r>
            <a:r>
              <a:rPr lang="it-IT" sz="1200" b="1" u="sng" dirty="0">
                <a:hlinkClick r:id="rId2"/>
              </a:rPr>
              <a:t>cantina@cadenazzi.ch</a:t>
            </a:r>
            <a:r>
              <a:rPr lang="it-IT" sz="1200" b="1" u="sng" dirty="0"/>
              <a:t> </a:t>
            </a:r>
            <a:r>
              <a:rPr lang="it-IT" sz="1200" dirty="0"/>
              <a:t>oppure allo 079 8538803 Azienda / 079 6644236 Ilaria </a:t>
            </a:r>
          </a:p>
          <a:p>
            <a:pPr marL="0" indent="0">
              <a:buNone/>
            </a:pPr>
            <a:r>
              <a:rPr lang="it-IT" sz="1200" dirty="0">
                <a:highlight>
                  <a:srgbClr val="FFFF00"/>
                </a:highlight>
              </a:rPr>
              <a:t>Presentazione dei cestoni regalo dalla pag. 3 alla pag. 7</a:t>
            </a:r>
          </a:p>
          <a:p>
            <a:pPr marL="0" indent="0">
              <a:buNone/>
            </a:pPr>
            <a:r>
              <a:rPr lang="it-IT" sz="1200" dirty="0">
                <a:highlight>
                  <a:srgbClr val="00FF00"/>
                </a:highlight>
              </a:rPr>
              <a:t>Presentazione dei cofanetti da regalare o da spedire dalla pag. 8 alla pag. 11</a:t>
            </a:r>
          </a:p>
          <a:p>
            <a:pPr marL="0" indent="0">
              <a:buNone/>
            </a:pPr>
            <a:endParaRPr lang="it-CH" sz="1200" dirty="0"/>
          </a:p>
        </p:txBody>
      </p:sp>
    </p:spTree>
    <p:extLst>
      <p:ext uri="{BB962C8B-B14F-4D97-AF65-F5344CB8AC3E}">
        <p14:creationId xmlns:p14="http://schemas.microsoft.com/office/powerpoint/2010/main" val="2664497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0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79A8675E-8C15-BCA1-F113-B716BC5F6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Cesto da CHF 60.-</a:t>
            </a:r>
          </a:p>
        </p:txBody>
      </p:sp>
      <p:pic>
        <p:nvPicPr>
          <p:cNvPr id="6" name="Segnaposto contenuto 5" descr="Immagine che contiene testo, interno, frutto, muro&#10;&#10;Descrizione generata automaticamente">
            <a:extLst>
              <a:ext uri="{FF2B5EF4-FFF2-40B4-BE49-F238E27FC236}">
                <a16:creationId xmlns:a16="http://schemas.microsoft.com/office/drawing/2014/main" id="{C0BE9D56-C078-79D2-7D5B-59EDF2762C4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47" r="-1" b="10890"/>
          <a:stretch>
            <a:fillRect/>
          </a:stretch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3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32860A52-3FB2-9010-748E-D0ECDCC364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97762" y="2706624"/>
            <a:ext cx="6251110" cy="3483864"/>
          </a:xfrm>
        </p:spPr>
        <p:txBody>
          <a:bodyPr vert="horz" lIns="91440" tIns="45720" rIns="91440" bIns="45720" rtlCol="0">
            <a:normAutofit/>
          </a:bodyPr>
          <a:lstStyle/>
          <a:p>
            <a:pPr marL="0">
              <a:spcAft>
                <a:spcPts val="800"/>
              </a:spcAft>
            </a:pPr>
            <a:r>
              <a:rPr lang="en-US" sz="1900">
                <a:effectLst/>
              </a:rPr>
              <a:t>1 salame</a:t>
            </a:r>
          </a:p>
          <a:p>
            <a:pPr marL="0">
              <a:spcAft>
                <a:spcPts val="800"/>
              </a:spcAft>
            </a:pPr>
            <a:r>
              <a:rPr lang="en-US" sz="1900">
                <a:effectLst/>
              </a:rPr>
              <a:t>1 mortadella</a:t>
            </a:r>
          </a:p>
          <a:p>
            <a:pPr marL="0">
              <a:spcAft>
                <a:spcPts val="800"/>
              </a:spcAft>
            </a:pPr>
            <a:r>
              <a:rPr lang="en-US" sz="1900">
                <a:effectLst/>
              </a:rPr>
              <a:t>1 codegotto </a:t>
            </a:r>
          </a:p>
          <a:p>
            <a:pPr marL="0">
              <a:spcAft>
                <a:spcPts val="800"/>
              </a:spcAft>
            </a:pPr>
            <a:r>
              <a:rPr lang="en-US" sz="1900">
                <a:effectLst/>
              </a:rPr>
              <a:t>1 pancetta</a:t>
            </a:r>
          </a:p>
          <a:p>
            <a:pPr marL="0">
              <a:spcAft>
                <a:spcPts val="800"/>
              </a:spcAft>
            </a:pPr>
            <a:r>
              <a:rPr lang="en-US" sz="1900">
                <a:effectLst/>
              </a:rPr>
              <a:t>1 luganighe</a:t>
            </a:r>
          </a:p>
          <a:p>
            <a:pPr marL="0">
              <a:spcAft>
                <a:spcPts val="800"/>
              </a:spcAft>
            </a:pPr>
            <a:r>
              <a:rPr lang="en-US" sz="1900">
                <a:effectLst/>
              </a:rPr>
              <a:t>1 lardo</a:t>
            </a:r>
          </a:p>
          <a:p>
            <a:pPr marL="0">
              <a:spcAft>
                <a:spcPts val="800"/>
              </a:spcAft>
            </a:pPr>
            <a:r>
              <a:rPr lang="en-US" sz="1900">
                <a:effectLst/>
              </a:rPr>
              <a:t>Farina per polenta e sale aromatizzato</a:t>
            </a:r>
          </a:p>
          <a:p>
            <a:pPr marL="0"/>
            <a:endParaRPr lang="en-US" sz="1900"/>
          </a:p>
        </p:txBody>
      </p:sp>
    </p:spTree>
    <p:extLst>
      <p:ext uri="{BB962C8B-B14F-4D97-AF65-F5344CB8AC3E}">
        <p14:creationId xmlns:p14="http://schemas.microsoft.com/office/powerpoint/2010/main" val="631258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F544F971-1013-5D21-232B-1A4AC4A36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Cesto da CHF 80.- </a:t>
            </a:r>
          </a:p>
        </p:txBody>
      </p:sp>
      <p:pic>
        <p:nvPicPr>
          <p:cNvPr id="6" name="Segnaposto contenuto 5" descr="Immagine che contiene testo, frutto, interno, cibo&#10;&#10;Descrizione generata automaticamente">
            <a:extLst>
              <a:ext uri="{FF2B5EF4-FFF2-40B4-BE49-F238E27FC236}">
                <a16:creationId xmlns:a16="http://schemas.microsoft.com/office/drawing/2014/main" id="{92F43F32-F98A-F678-5E4E-55F8F650AF3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92" r="-1" b="15945"/>
          <a:stretch>
            <a:fillRect/>
          </a:stretch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3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F94725A-5FD0-E021-9250-F1F6FA7996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97762" y="2706624"/>
            <a:ext cx="6251110" cy="3483864"/>
          </a:xfrm>
        </p:spPr>
        <p:txBody>
          <a:bodyPr vert="horz" lIns="91440" tIns="45720" rIns="91440" bIns="45720" rtlCol="0">
            <a:normAutofit/>
          </a:bodyPr>
          <a:lstStyle/>
          <a:p>
            <a:pPr marL="0">
              <a:spcAft>
                <a:spcPts val="800"/>
              </a:spcAft>
            </a:pPr>
            <a:r>
              <a:rPr lang="en-US" sz="1500">
                <a:effectLst/>
              </a:rPr>
              <a:t>1 bottiglia di Cadenazzi TI DOC Merlot 75cl</a:t>
            </a:r>
          </a:p>
          <a:p>
            <a:pPr marL="0">
              <a:spcAft>
                <a:spcPts val="800"/>
              </a:spcAft>
            </a:pPr>
            <a:r>
              <a:rPr lang="en-US" sz="1500">
                <a:effectLst/>
              </a:rPr>
              <a:t>1 salame</a:t>
            </a:r>
          </a:p>
          <a:p>
            <a:pPr marL="0">
              <a:spcAft>
                <a:spcPts val="800"/>
              </a:spcAft>
            </a:pPr>
            <a:r>
              <a:rPr lang="en-US" sz="1500">
                <a:effectLst/>
              </a:rPr>
              <a:t>1 mortadella</a:t>
            </a:r>
          </a:p>
          <a:p>
            <a:pPr marL="0">
              <a:spcAft>
                <a:spcPts val="800"/>
              </a:spcAft>
            </a:pPr>
            <a:r>
              <a:rPr lang="en-US" sz="1500">
                <a:effectLst/>
              </a:rPr>
              <a:t>1 codegotto </a:t>
            </a:r>
          </a:p>
          <a:p>
            <a:pPr marL="0">
              <a:spcAft>
                <a:spcPts val="800"/>
              </a:spcAft>
            </a:pPr>
            <a:r>
              <a:rPr lang="en-US" sz="1500">
                <a:effectLst/>
              </a:rPr>
              <a:t>1 pancetta</a:t>
            </a:r>
          </a:p>
          <a:p>
            <a:pPr marL="0">
              <a:spcAft>
                <a:spcPts val="800"/>
              </a:spcAft>
            </a:pPr>
            <a:r>
              <a:rPr lang="en-US" sz="1500">
                <a:effectLst/>
              </a:rPr>
              <a:t>1 luganighe</a:t>
            </a:r>
          </a:p>
          <a:p>
            <a:pPr marL="0">
              <a:spcAft>
                <a:spcPts val="800"/>
              </a:spcAft>
            </a:pPr>
            <a:r>
              <a:rPr lang="en-US" sz="1500">
                <a:effectLst/>
              </a:rPr>
              <a:t>1 lardo</a:t>
            </a:r>
          </a:p>
          <a:p>
            <a:pPr marL="0">
              <a:spcAft>
                <a:spcPts val="800"/>
              </a:spcAft>
            </a:pPr>
            <a:r>
              <a:rPr lang="en-US" sz="1500">
                <a:effectLst/>
              </a:rPr>
              <a:t>Farina per polenta e sale aromatizzato</a:t>
            </a:r>
          </a:p>
          <a:p>
            <a:pPr marL="0"/>
            <a:endParaRPr lang="en-US" sz="1500"/>
          </a:p>
        </p:txBody>
      </p:sp>
    </p:spTree>
    <p:extLst>
      <p:ext uri="{BB962C8B-B14F-4D97-AF65-F5344CB8AC3E}">
        <p14:creationId xmlns:p14="http://schemas.microsoft.com/office/powerpoint/2010/main" val="3107654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1986494-C51C-582A-37FD-80D24FCB0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Cesto da CHF 100.-</a:t>
            </a:r>
          </a:p>
        </p:txBody>
      </p:sp>
      <p:pic>
        <p:nvPicPr>
          <p:cNvPr id="6" name="Segnaposto contenuto 5" descr="Immagine che contiene testo, muro, interno, bottiglia&#10;&#10;Descrizione generata automaticamente">
            <a:extLst>
              <a:ext uri="{FF2B5EF4-FFF2-40B4-BE49-F238E27FC236}">
                <a16:creationId xmlns:a16="http://schemas.microsoft.com/office/drawing/2014/main" id="{FABAAFA2-90B3-A221-4CE3-7FA70885DEB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65" r="-1" b="12272"/>
          <a:stretch>
            <a:fillRect/>
          </a:stretch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3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8653D44-A9A0-5947-02CC-DEBB158A61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97762" y="2706624"/>
            <a:ext cx="6251110" cy="3483864"/>
          </a:xfrm>
        </p:spPr>
        <p:txBody>
          <a:bodyPr vert="horz" lIns="91440" tIns="45720" rIns="91440" bIns="45720" rtlCol="0">
            <a:normAutofit/>
          </a:bodyPr>
          <a:lstStyle/>
          <a:p>
            <a:pPr marL="0">
              <a:spcAft>
                <a:spcPts val="800"/>
              </a:spcAft>
            </a:pPr>
            <a:r>
              <a:rPr lang="en-US" sz="1000">
                <a:effectLst/>
              </a:rPr>
              <a:t>1 bottiglia Cadenazzi TI DOC Merlot 75cl</a:t>
            </a:r>
          </a:p>
          <a:p>
            <a:pPr marL="0">
              <a:spcAft>
                <a:spcPts val="800"/>
              </a:spcAft>
            </a:pPr>
            <a:r>
              <a:rPr lang="en-US" sz="1000">
                <a:effectLst/>
              </a:rPr>
              <a:t>1 zampone</a:t>
            </a:r>
          </a:p>
          <a:p>
            <a:pPr marL="0">
              <a:spcAft>
                <a:spcPts val="800"/>
              </a:spcAft>
            </a:pPr>
            <a:r>
              <a:rPr lang="en-US" sz="1000">
                <a:effectLst/>
              </a:rPr>
              <a:t>1 salame</a:t>
            </a:r>
          </a:p>
          <a:p>
            <a:pPr marL="0">
              <a:spcAft>
                <a:spcPts val="800"/>
              </a:spcAft>
            </a:pPr>
            <a:r>
              <a:rPr lang="en-US" sz="1000">
                <a:effectLst/>
              </a:rPr>
              <a:t>1 mortadella</a:t>
            </a:r>
          </a:p>
          <a:p>
            <a:pPr marL="0">
              <a:spcAft>
                <a:spcPts val="800"/>
              </a:spcAft>
            </a:pPr>
            <a:r>
              <a:rPr lang="en-US" sz="1000">
                <a:effectLst/>
              </a:rPr>
              <a:t>1 codegotto </a:t>
            </a:r>
          </a:p>
          <a:p>
            <a:pPr marL="0">
              <a:spcAft>
                <a:spcPts val="800"/>
              </a:spcAft>
            </a:pPr>
            <a:r>
              <a:rPr lang="en-US" sz="1000">
                <a:effectLst/>
              </a:rPr>
              <a:t>1 pancetta</a:t>
            </a:r>
          </a:p>
          <a:p>
            <a:pPr marL="0">
              <a:spcAft>
                <a:spcPts val="800"/>
              </a:spcAft>
            </a:pPr>
            <a:r>
              <a:rPr lang="en-US" sz="1000">
                <a:effectLst/>
              </a:rPr>
              <a:t>1 luganighe</a:t>
            </a:r>
          </a:p>
          <a:p>
            <a:pPr marL="0">
              <a:spcAft>
                <a:spcPts val="800"/>
              </a:spcAft>
            </a:pPr>
            <a:r>
              <a:rPr lang="en-US" sz="1000">
                <a:effectLst/>
              </a:rPr>
              <a:t>1 lardo</a:t>
            </a:r>
          </a:p>
          <a:p>
            <a:pPr marL="0">
              <a:spcAft>
                <a:spcPts val="800"/>
              </a:spcAft>
            </a:pPr>
            <a:r>
              <a:rPr lang="en-US" sz="1000">
                <a:effectLst/>
              </a:rPr>
              <a:t>Farina per polenta e sale aromatizzato</a:t>
            </a:r>
          </a:p>
          <a:p>
            <a:pPr marL="0"/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2640361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7618D81-67EF-CACE-9BA7-497044E6E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Cesto da CHF 120.-</a:t>
            </a:r>
          </a:p>
        </p:txBody>
      </p:sp>
      <p:pic>
        <p:nvPicPr>
          <p:cNvPr id="6" name="Segnaposto contenuto 5" descr="Immagine che contiene testo, Spuntino, frutto, Regalo&#10;&#10;Descrizione generata automaticamente">
            <a:extLst>
              <a:ext uri="{FF2B5EF4-FFF2-40B4-BE49-F238E27FC236}">
                <a16:creationId xmlns:a16="http://schemas.microsoft.com/office/drawing/2014/main" id="{B1AA5369-1823-25B3-D47A-C117B44685A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37" r="-1" b="9100"/>
          <a:stretch>
            <a:fillRect/>
          </a:stretch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3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00361B7E-E0F6-3372-4479-2AF72755D2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97762" y="2706624"/>
            <a:ext cx="6251110" cy="3483864"/>
          </a:xfrm>
        </p:spPr>
        <p:txBody>
          <a:bodyPr vert="horz" lIns="91440" tIns="45720" rIns="91440" bIns="45720" rtlCol="0">
            <a:normAutofit/>
          </a:bodyPr>
          <a:lstStyle/>
          <a:p>
            <a:pPr marL="0">
              <a:spcAft>
                <a:spcPts val="800"/>
              </a:spcAft>
            </a:pPr>
            <a:r>
              <a:rPr lang="en-US" sz="1000">
                <a:effectLst/>
              </a:rPr>
              <a:t>1 bottiglia Cadenazzi TI DOC Merlot + 1 bottiglia di Corte bianco</a:t>
            </a:r>
          </a:p>
          <a:p>
            <a:pPr marL="0">
              <a:spcAft>
                <a:spcPts val="800"/>
              </a:spcAft>
            </a:pPr>
            <a:r>
              <a:rPr lang="en-US" sz="1000">
                <a:effectLst/>
              </a:rPr>
              <a:t>1 zampone</a:t>
            </a:r>
          </a:p>
          <a:p>
            <a:pPr marL="0">
              <a:spcAft>
                <a:spcPts val="800"/>
              </a:spcAft>
            </a:pPr>
            <a:r>
              <a:rPr lang="en-US" sz="1000">
                <a:effectLst/>
              </a:rPr>
              <a:t>1 salame</a:t>
            </a:r>
          </a:p>
          <a:p>
            <a:pPr marL="0">
              <a:spcAft>
                <a:spcPts val="800"/>
              </a:spcAft>
            </a:pPr>
            <a:r>
              <a:rPr lang="en-US" sz="1000">
                <a:effectLst/>
              </a:rPr>
              <a:t>1 mortadella</a:t>
            </a:r>
          </a:p>
          <a:p>
            <a:pPr marL="0">
              <a:spcAft>
                <a:spcPts val="800"/>
              </a:spcAft>
            </a:pPr>
            <a:r>
              <a:rPr lang="en-US" sz="1000">
                <a:effectLst/>
              </a:rPr>
              <a:t>1 codegotto </a:t>
            </a:r>
          </a:p>
          <a:p>
            <a:pPr marL="0">
              <a:spcAft>
                <a:spcPts val="800"/>
              </a:spcAft>
            </a:pPr>
            <a:r>
              <a:rPr lang="en-US" sz="1000">
                <a:effectLst/>
              </a:rPr>
              <a:t>1 pancetta</a:t>
            </a:r>
          </a:p>
          <a:p>
            <a:pPr marL="0">
              <a:spcAft>
                <a:spcPts val="800"/>
              </a:spcAft>
            </a:pPr>
            <a:r>
              <a:rPr lang="en-US" sz="1000">
                <a:effectLst/>
              </a:rPr>
              <a:t>1 luganighe</a:t>
            </a:r>
          </a:p>
          <a:p>
            <a:pPr marL="0">
              <a:spcAft>
                <a:spcPts val="800"/>
              </a:spcAft>
            </a:pPr>
            <a:r>
              <a:rPr lang="en-US" sz="1000">
                <a:effectLst/>
              </a:rPr>
              <a:t>1 lardo</a:t>
            </a:r>
          </a:p>
          <a:p>
            <a:pPr marL="0">
              <a:spcAft>
                <a:spcPts val="800"/>
              </a:spcAft>
            </a:pPr>
            <a:r>
              <a:rPr lang="en-US" sz="1000">
                <a:effectLst/>
              </a:rPr>
              <a:t>Farina per polenta e sale aromatizzato</a:t>
            </a:r>
          </a:p>
          <a:p>
            <a:pPr marL="0"/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204327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A5ED22B1-657A-57AB-8132-1141568B21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Cesto da CHF 150.-</a:t>
            </a:r>
          </a:p>
        </p:txBody>
      </p:sp>
      <p:pic>
        <p:nvPicPr>
          <p:cNvPr id="6" name="Segnaposto contenuto 5" descr="Immagine che contiene testo, muro, interno, bottiglia&#10;&#10;Descrizione generata automaticamente">
            <a:extLst>
              <a:ext uri="{FF2B5EF4-FFF2-40B4-BE49-F238E27FC236}">
                <a16:creationId xmlns:a16="http://schemas.microsoft.com/office/drawing/2014/main" id="{FC38F766-E499-9437-2811-21F1FA864C0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35" r="-1" b="8902"/>
          <a:stretch>
            <a:fillRect/>
          </a:stretch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3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9878CDE9-6D81-06B8-6F55-135CAB2CC3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97762" y="2706624"/>
            <a:ext cx="6251110" cy="3483864"/>
          </a:xfrm>
        </p:spPr>
        <p:txBody>
          <a:bodyPr vert="horz" lIns="91440" tIns="45720" rIns="91440" bIns="45720" rtlCol="0">
            <a:normAutofit/>
          </a:bodyPr>
          <a:lstStyle/>
          <a:p>
            <a:pPr marL="0">
              <a:spcAft>
                <a:spcPts val="800"/>
              </a:spcAft>
            </a:pPr>
            <a:r>
              <a:rPr lang="en-US" sz="700">
                <a:effectLst/>
              </a:rPr>
              <a:t>1 bottiglia di Cadenazzi TI DOC Merlot + 1 bottiglia di Corte bianco </a:t>
            </a:r>
          </a:p>
          <a:p>
            <a:pPr marL="0">
              <a:spcAft>
                <a:spcPts val="800"/>
              </a:spcAft>
            </a:pPr>
            <a:r>
              <a:rPr lang="en-US" sz="700">
                <a:effectLst/>
              </a:rPr>
              <a:t>1 Grappa Barrique</a:t>
            </a:r>
          </a:p>
          <a:p>
            <a:pPr marL="0">
              <a:spcAft>
                <a:spcPts val="800"/>
              </a:spcAft>
            </a:pPr>
            <a:r>
              <a:rPr lang="en-US" sz="700">
                <a:effectLst/>
              </a:rPr>
              <a:t>1 zampone</a:t>
            </a:r>
          </a:p>
          <a:p>
            <a:pPr marL="0">
              <a:spcAft>
                <a:spcPts val="800"/>
              </a:spcAft>
            </a:pPr>
            <a:r>
              <a:rPr lang="en-US" sz="700">
                <a:effectLst/>
              </a:rPr>
              <a:t>1 salame</a:t>
            </a:r>
          </a:p>
          <a:p>
            <a:pPr marL="0">
              <a:spcAft>
                <a:spcPts val="800"/>
              </a:spcAft>
            </a:pPr>
            <a:r>
              <a:rPr lang="en-US" sz="700">
                <a:effectLst/>
              </a:rPr>
              <a:t>1 mortadella</a:t>
            </a:r>
          </a:p>
          <a:p>
            <a:pPr marL="0">
              <a:spcAft>
                <a:spcPts val="800"/>
              </a:spcAft>
            </a:pPr>
            <a:r>
              <a:rPr lang="en-US" sz="700">
                <a:effectLst/>
              </a:rPr>
              <a:t>1 codegotto </a:t>
            </a:r>
          </a:p>
          <a:p>
            <a:pPr marL="0">
              <a:spcAft>
                <a:spcPts val="800"/>
              </a:spcAft>
            </a:pPr>
            <a:r>
              <a:rPr lang="en-US" sz="700">
                <a:effectLst/>
              </a:rPr>
              <a:t>1 pancetta</a:t>
            </a:r>
          </a:p>
          <a:p>
            <a:pPr marL="0">
              <a:spcAft>
                <a:spcPts val="800"/>
              </a:spcAft>
            </a:pPr>
            <a:r>
              <a:rPr lang="en-US" sz="700">
                <a:effectLst/>
              </a:rPr>
              <a:t>1 luganighe</a:t>
            </a:r>
          </a:p>
          <a:p>
            <a:pPr marL="0">
              <a:spcAft>
                <a:spcPts val="800"/>
              </a:spcAft>
            </a:pPr>
            <a:r>
              <a:rPr lang="en-US" sz="700">
                <a:effectLst/>
              </a:rPr>
              <a:t>1 lardo</a:t>
            </a:r>
          </a:p>
          <a:p>
            <a:pPr marL="0">
              <a:spcAft>
                <a:spcPts val="800"/>
              </a:spcAft>
            </a:pPr>
            <a:r>
              <a:rPr lang="en-US" sz="700">
                <a:effectLst/>
              </a:rPr>
              <a:t>Farina per polenta e sale aromatizzato</a:t>
            </a:r>
          </a:p>
          <a:p>
            <a:pPr marL="0"/>
            <a:endParaRPr lang="en-US" sz="700"/>
          </a:p>
        </p:txBody>
      </p:sp>
    </p:spTree>
    <p:extLst>
      <p:ext uri="{BB962C8B-B14F-4D97-AF65-F5344CB8AC3E}">
        <p14:creationId xmlns:p14="http://schemas.microsoft.com/office/powerpoint/2010/main" val="764581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Segnaposto contenuto 5" descr="Immagine che contiene natale, interno, Regalo, scatola&#10;&#10;Descrizione generata automaticamente">
            <a:extLst>
              <a:ext uri="{FF2B5EF4-FFF2-40B4-BE49-F238E27FC236}">
                <a16:creationId xmlns:a16="http://schemas.microsoft.com/office/drawing/2014/main" id="{EEF78CF6-B6FA-0CE4-540F-445A012E568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639" b="1"/>
          <a:stretch>
            <a:fillRect/>
          </a:stretch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6" name="Rectangle 1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B036E1E0-453D-6E32-3CA6-9200F703A3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/>
              <a:t>Cofanetto sapore del Ticino CHF 53.-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C883A6C-46FF-34BE-A80D-123FEAE425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2434201"/>
            <a:ext cx="3822189" cy="3742762"/>
          </a:xfrm>
        </p:spPr>
        <p:txBody>
          <a:bodyPr vert="horz" lIns="91440" tIns="45720" rIns="91440" bIns="45720" rtlCol="0">
            <a:normAutofit/>
          </a:bodyPr>
          <a:lstStyle/>
          <a:p>
            <a:pPr marL="0"/>
            <a:r>
              <a:rPr lang="en-US" sz="1400" dirty="0"/>
              <a:t>1 bott. </a:t>
            </a:r>
            <a:r>
              <a:rPr lang="en-US" sz="1400" dirty="0" err="1"/>
              <a:t>Cadenazzi</a:t>
            </a:r>
            <a:r>
              <a:rPr lang="en-US" sz="1400" dirty="0"/>
              <a:t> TI DOC Merlot di Castel    San Pietro</a:t>
            </a:r>
          </a:p>
          <a:p>
            <a:pPr marL="0"/>
            <a:r>
              <a:rPr lang="en-US" sz="1400" dirty="0"/>
              <a:t>1 </a:t>
            </a:r>
            <a:r>
              <a:rPr lang="en-US" sz="1400" dirty="0" err="1"/>
              <a:t>salame</a:t>
            </a:r>
            <a:endParaRPr lang="en-US" sz="1400" dirty="0"/>
          </a:p>
          <a:p>
            <a:pPr marL="0"/>
            <a:r>
              <a:rPr lang="en-US" sz="1400" dirty="0"/>
              <a:t>1 mortadella </a:t>
            </a:r>
            <a:r>
              <a:rPr lang="en-US" sz="1400" dirty="0" err="1"/>
              <a:t>stagionata</a:t>
            </a:r>
            <a:endParaRPr lang="en-US" sz="1400" dirty="0"/>
          </a:p>
          <a:p>
            <a:pPr marL="0"/>
            <a:r>
              <a:rPr lang="en-US" sz="1400" dirty="0"/>
              <a:t>1 pancetta</a:t>
            </a:r>
          </a:p>
          <a:p>
            <a:endParaRPr lang="en-US" sz="1400" dirty="0"/>
          </a:p>
          <a:p>
            <a:endParaRPr lang="en-US" sz="1400" dirty="0"/>
          </a:p>
          <a:p>
            <a:pPr marL="0"/>
            <a:r>
              <a:rPr lang="en-US" sz="1400" dirty="0" err="1"/>
              <a:t>Confezionato</a:t>
            </a:r>
            <a:r>
              <a:rPr lang="en-US" sz="1400" dirty="0"/>
              <a:t> in box di </a:t>
            </a:r>
            <a:r>
              <a:rPr lang="en-US" sz="1400" dirty="0" err="1"/>
              <a:t>cartone</a:t>
            </a:r>
            <a:r>
              <a:rPr lang="en-US" sz="1400" dirty="0"/>
              <a:t> </a:t>
            </a:r>
            <a:r>
              <a:rPr lang="en-US" sz="1400" dirty="0" err="1"/>
              <a:t>loggato</a:t>
            </a:r>
            <a:r>
              <a:rPr lang="en-US" sz="1400" dirty="0"/>
              <a:t> </a:t>
            </a:r>
            <a:r>
              <a:rPr lang="en-US" sz="1400" dirty="0" err="1"/>
              <a:t>Cadenazzi</a:t>
            </a:r>
            <a:r>
              <a:rPr lang="en-US" sz="1400" dirty="0"/>
              <a:t>.</a:t>
            </a:r>
          </a:p>
          <a:p>
            <a:pPr marL="0"/>
            <a:r>
              <a:rPr lang="en-US" sz="1400" dirty="0" err="1"/>
              <a:t>Ideale</a:t>
            </a:r>
            <a:r>
              <a:rPr lang="en-US" sz="1400" dirty="0"/>
              <a:t> per la </a:t>
            </a:r>
            <a:r>
              <a:rPr lang="en-US" sz="1400" dirty="0" err="1"/>
              <a:t>spedizione</a:t>
            </a:r>
            <a:r>
              <a:rPr lang="en-US" sz="1400" dirty="0"/>
              <a:t>, </a:t>
            </a:r>
            <a:r>
              <a:rPr lang="en-US" sz="1400" dirty="0" err="1"/>
              <a:t>anche</a:t>
            </a:r>
            <a:r>
              <a:rPr lang="en-US" sz="1400" dirty="0"/>
              <a:t> in </a:t>
            </a:r>
            <a:r>
              <a:rPr lang="en-US" sz="1400" dirty="0" err="1"/>
              <a:t>tutta</a:t>
            </a:r>
            <a:r>
              <a:rPr lang="en-US" sz="1400" dirty="0"/>
              <a:t> la Svizzera!</a:t>
            </a:r>
          </a:p>
          <a:p>
            <a:pPr marL="0"/>
            <a:r>
              <a:rPr lang="en-US" sz="1400" dirty="0"/>
              <a:t>Costo </a:t>
            </a:r>
            <a:r>
              <a:rPr lang="en-US" sz="1400" dirty="0" err="1"/>
              <a:t>dalla</a:t>
            </a:r>
            <a:r>
              <a:rPr lang="en-US" sz="1400" dirty="0"/>
              <a:t> </a:t>
            </a:r>
            <a:r>
              <a:rPr lang="en-US" sz="1400" dirty="0" err="1"/>
              <a:t>spedizione</a:t>
            </a:r>
            <a:r>
              <a:rPr lang="en-US" sz="1400" dirty="0"/>
              <a:t> CHF 13.- da </a:t>
            </a:r>
            <a:r>
              <a:rPr lang="en-US" sz="1400" dirty="0" err="1"/>
              <a:t>aggiungere</a:t>
            </a:r>
            <a:r>
              <a:rPr lang="en-US" sz="1400" dirty="0"/>
              <a:t> al </a:t>
            </a:r>
            <a:r>
              <a:rPr lang="en-US" sz="1400" dirty="0" err="1"/>
              <a:t>prezzo</a:t>
            </a:r>
            <a:r>
              <a:rPr lang="en-US" sz="1400" dirty="0"/>
              <a:t> del </a:t>
            </a:r>
            <a:r>
              <a:rPr lang="en-US" sz="1400" dirty="0" err="1"/>
              <a:t>cofanetto</a:t>
            </a:r>
            <a:r>
              <a:rPr lang="en-US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35970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065095D-3A12-2617-4290-D928C99CDF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Segnaposto contenuto 7" descr="Immagine che contiene interno, vino, bevanda, bottiglia&#10;&#10;Il contenuto generato dall'IA potrebbe non essere corretto.">
            <a:extLst>
              <a:ext uri="{FF2B5EF4-FFF2-40B4-BE49-F238E27FC236}">
                <a16:creationId xmlns:a16="http://schemas.microsoft.com/office/drawing/2014/main" id="{9249CFC0-8665-7716-276C-D278E70BE1B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46" r="-1" b="10167"/>
          <a:stretch>
            <a:fillRect/>
          </a:stretch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036E0B0-DE39-A4F2-15DF-9279B03318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/>
              <a:t>Cofanetto brindisi CHF 54.-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C1EB2C1-7926-6D75-E826-701C22C56C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531610" y="2434201"/>
            <a:ext cx="3822189" cy="3742762"/>
          </a:xfrm>
        </p:spPr>
        <p:txBody>
          <a:bodyPr vert="horz" lIns="91440" tIns="45720" rIns="91440" bIns="45720" rtlCol="0">
            <a:normAutofit/>
          </a:bodyPr>
          <a:lstStyle/>
          <a:p>
            <a:pPr marL="0"/>
            <a:r>
              <a:rPr lang="en-US" sz="1700" dirty="0"/>
              <a:t>1 bott. Brut </a:t>
            </a:r>
            <a:r>
              <a:rPr lang="en-US" sz="1700" dirty="0" err="1"/>
              <a:t>Johanniter</a:t>
            </a:r>
            <a:endParaRPr lang="en-US" sz="1700" dirty="0"/>
          </a:p>
          <a:p>
            <a:pPr marL="0"/>
            <a:r>
              <a:rPr lang="en-US" sz="1700" dirty="0"/>
              <a:t>1 Zampone (di nostra </a:t>
            </a:r>
            <a:r>
              <a:rPr lang="en-US" sz="1700" dirty="0" err="1"/>
              <a:t>produzione</a:t>
            </a:r>
            <a:r>
              <a:rPr lang="en-US" sz="1700" dirty="0"/>
              <a:t>)</a:t>
            </a:r>
          </a:p>
          <a:p>
            <a:pPr marL="0"/>
            <a:endParaRPr lang="en-US" sz="1700" dirty="0"/>
          </a:p>
          <a:p>
            <a:pPr marL="0"/>
            <a:endParaRPr lang="en-US" sz="1700" dirty="0"/>
          </a:p>
          <a:p>
            <a:pPr marL="0"/>
            <a:r>
              <a:rPr lang="en-US" sz="1700" dirty="0" err="1"/>
              <a:t>Confezionato</a:t>
            </a:r>
            <a:r>
              <a:rPr lang="en-US" sz="1700" dirty="0"/>
              <a:t> in box di </a:t>
            </a:r>
            <a:r>
              <a:rPr lang="en-US" sz="1700" dirty="0" err="1"/>
              <a:t>cartone</a:t>
            </a:r>
            <a:r>
              <a:rPr lang="en-US" sz="1700" dirty="0"/>
              <a:t> </a:t>
            </a:r>
            <a:r>
              <a:rPr lang="en-US" sz="1700" dirty="0" err="1"/>
              <a:t>loggato</a:t>
            </a:r>
            <a:r>
              <a:rPr lang="en-US" sz="1700" dirty="0"/>
              <a:t> Cadenazzi.</a:t>
            </a:r>
          </a:p>
          <a:p>
            <a:pPr marL="0"/>
            <a:r>
              <a:rPr lang="en-US" sz="1700" dirty="0" err="1"/>
              <a:t>Ideale</a:t>
            </a:r>
            <a:r>
              <a:rPr lang="en-US" sz="1700" dirty="0"/>
              <a:t> per la </a:t>
            </a:r>
            <a:r>
              <a:rPr lang="en-US" sz="1700" dirty="0" err="1"/>
              <a:t>spedizione</a:t>
            </a:r>
            <a:r>
              <a:rPr lang="en-US" sz="1700" dirty="0"/>
              <a:t>, </a:t>
            </a:r>
            <a:r>
              <a:rPr lang="en-US" sz="1700" dirty="0" err="1"/>
              <a:t>anche</a:t>
            </a:r>
            <a:r>
              <a:rPr lang="en-US" sz="1700" dirty="0"/>
              <a:t> in </a:t>
            </a:r>
            <a:r>
              <a:rPr lang="en-US" sz="1700" dirty="0" err="1"/>
              <a:t>tutta</a:t>
            </a:r>
            <a:r>
              <a:rPr lang="en-US" sz="1700" dirty="0"/>
              <a:t> la Svizzera!</a:t>
            </a:r>
          </a:p>
          <a:p>
            <a:pPr marL="0"/>
            <a:r>
              <a:rPr lang="en-US" sz="1700" dirty="0"/>
              <a:t>Costo </a:t>
            </a:r>
            <a:r>
              <a:rPr lang="en-US" sz="1700" dirty="0" err="1"/>
              <a:t>dalla</a:t>
            </a:r>
            <a:r>
              <a:rPr lang="en-US" sz="1700" dirty="0"/>
              <a:t> </a:t>
            </a:r>
            <a:r>
              <a:rPr lang="en-US" sz="1700" dirty="0" err="1"/>
              <a:t>spedizione</a:t>
            </a:r>
            <a:r>
              <a:rPr lang="en-US" sz="1700" dirty="0"/>
              <a:t> CHF 13.- da </a:t>
            </a:r>
            <a:r>
              <a:rPr lang="en-US" sz="1700" dirty="0" err="1"/>
              <a:t>aggiungere</a:t>
            </a:r>
            <a:r>
              <a:rPr lang="en-US" sz="1700" dirty="0"/>
              <a:t> al </a:t>
            </a:r>
            <a:r>
              <a:rPr lang="en-US" sz="1700" dirty="0" err="1"/>
              <a:t>prezzo</a:t>
            </a:r>
            <a:r>
              <a:rPr lang="en-US" sz="1700" dirty="0"/>
              <a:t> del </a:t>
            </a:r>
            <a:r>
              <a:rPr lang="en-US" sz="1700" dirty="0" err="1"/>
              <a:t>cofanetto</a:t>
            </a:r>
            <a:r>
              <a:rPr lang="en-US" sz="1700" dirty="0"/>
              <a:t> </a:t>
            </a:r>
          </a:p>
          <a:p>
            <a:pPr marL="0"/>
            <a:endParaRPr lang="en-US" sz="1700" dirty="0"/>
          </a:p>
          <a:p>
            <a:pPr marL="0"/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1201209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3E3867-0F3E-2AA6-B08A-0026DB825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Segnaposto contenuto 7" descr="Immagine che contiene interno, Bottiglia di vetro, bottiglia di vino, bottiglia&#10;&#10;Il contenuto generato dall'IA potrebbe non essere corretto.">
            <a:extLst>
              <a:ext uri="{FF2B5EF4-FFF2-40B4-BE49-F238E27FC236}">
                <a16:creationId xmlns:a16="http://schemas.microsoft.com/office/drawing/2014/main" id="{54B98CB6-3EAC-DD68-4185-7341182A2E2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1" r="11950" b="-1"/>
          <a:stretch>
            <a:fillRect/>
          </a:stretch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E6E62B66-1144-237A-1760-CA8F07879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/>
              <a:t>Cofanetto dell’amicizia CHF 55.-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F4C45BD-6CFE-14D1-A83B-5BA972F38D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531610" y="2434201"/>
            <a:ext cx="3822189" cy="3742762"/>
          </a:xfrm>
        </p:spPr>
        <p:txBody>
          <a:bodyPr vert="horz" lIns="91440" tIns="45720" rIns="91440" bIns="45720" rtlCol="0">
            <a:normAutofit/>
          </a:bodyPr>
          <a:lstStyle/>
          <a:p>
            <a:pPr marL="0"/>
            <a:r>
              <a:rPr lang="en-US" sz="1700" dirty="0"/>
              <a:t>1 bott. Corte Bianco </a:t>
            </a:r>
          </a:p>
          <a:p>
            <a:pPr marL="0"/>
            <a:r>
              <a:rPr lang="en-US" sz="1700" dirty="0"/>
              <a:t>1 bott. </a:t>
            </a:r>
            <a:r>
              <a:rPr lang="en-US" sz="1700" dirty="0" err="1"/>
              <a:t>Perché</a:t>
            </a:r>
            <a:r>
              <a:rPr lang="en-US" sz="1700" dirty="0"/>
              <a:t> Rosé</a:t>
            </a:r>
          </a:p>
          <a:p>
            <a:pPr marL="0"/>
            <a:r>
              <a:rPr lang="en-US" sz="1700" dirty="0" err="1"/>
              <a:t>Salametti</a:t>
            </a:r>
            <a:r>
              <a:rPr lang="en-US" sz="1700" dirty="0"/>
              <a:t> di </a:t>
            </a:r>
            <a:r>
              <a:rPr lang="en-US" sz="1700" dirty="0" err="1"/>
              <a:t>maiale</a:t>
            </a:r>
            <a:r>
              <a:rPr lang="en-US" sz="1700" dirty="0"/>
              <a:t> </a:t>
            </a:r>
          </a:p>
          <a:p>
            <a:pPr marL="0"/>
            <a:endParaRPr lang="en-US" sz="1700" dirty="0"/>
          </a:p>
          <a:p>
            <a:pPr marL="0"/>
            <a:endParaRPr lang="en-US" sz="1700" dirty="0"/>
          </a:p>
          <a:p>
            <a:pPr marL="0"/>
            <a:r>
              <a:rPr lang="en-US" sz="1700" dirty="0" err="1"/>
              <a:t>Confezionato</a:t>
            </a:r>
            <a:r>
              <a:rPr lang="en-US" sz="1700" dirty="0"/>
              <a:t> in box di </a:t>
            </a:r>
            <a:r>
              <a:rPr lang="en-US" sz="1700" dirty="0" err="1"/>
              <a:t>cartone</a:t>
            </a:r>
            <a:r>
              <a:rPr lang="en-US" sz="1700" dirty="0"/>
              <a:t> </a:t>
            </a:r>
            <a:r>
              <a:rPr lang="en-US" sz="1700" dirty="0" err="1"/>
              <a:t>loggato</a:t>
            </a:r>
            <a:r>
              <a:rPr lang="en-US" sz="1700" dirty="0"/>
              <a:t> </a:t>
            </a:r>
            <a:r>
              <a:rPr lang="en-US" sz="1700" dirty="0" err="1"/>
              <a:t>Cadenazzi</a:t>
            </a:r>
            <a:r>
              <a:rPr lang="en-US" sz="1700" dirty="0"/>
              <a:t>.</a:t>
            </a:r>
          </a:p>
          <a:p>
            <a:pPr marL="0"/>
            <a:r>
              <a:rPr lang="en-US" sz="1700" dirty="0" err="1"/>
              <a:t>Ideale</a:t>
            </a:r>
            <a:r>
              <a:rPr lang="en-US" sz="1700" dirty="0"/>
              <a:t> per la </a:t>
            </a:r>
            <a:r>
              <a:rPr lang="en-US" sz="1700" dirty="0" err="1"/>
              <a:t>spedizione</a:t>
            </a:r>
            <a:r>
              <a:rPr lang="en-US" sz="1700" dirty="0"/>
              <a:t>, </a:t>
            </a:r>
            <a:r>
              <a:rPr lang="en-US" sz="1700" dirty="0" err="1"/>
              <a:t>anche</a:t>
            </a:r>
            <a:r>
              <a:rPr lang="en-US" sz="1700" dirty="0"/>
              <a:t> in </a:t>
            </a:r>
            <a:r>
              <a:rPr lang="en-US" sz="1700" dirty="0" err="1"/>
              <a:t>tutta</a:t>
            </a:r>
            <a:r>
              <a:rPr lang="en-US" sz="1700" dirty="0"/>
              <a:t> la Svizzera!</a:t>
            </a:r>
          </a:p>
          <a:p>
            <a:pPr marL="0"/>
            <a:r>
              <a:rPr lang="en-US" sz="1700" dirty="0"/>
              <a:t>Costo </a:t>
            </a:r>
            <a:r>
              <a:rPr lang="en-US" sz="1700" dirty="0" err="1"/>
              <a:t>dalla</a:t>
            </a:r>
            <a:r>
              <a:rPr lang="en-US" sz="1700" dirty="0"/>
              <a:t> </a:t>
            </a:r>
            <a:r>
              <a:rPr lang="en-US" sz="1700" dirty="0" err="1"/>
              <a:t>spedizione</a:t>
            </a:r>
            <a:r>
              <a:rPr lang="en-US" sz="1700" dirty="0"/>
              <a:t> CHF 13.- da </a:t>
            </a:r>
            <a:r>
              <a:rPr lang="en-US" sz="1700" dirty="0" err="1"/>
              <a:t>aggiungere</a:t>
            </a:r>
            <a:r>
              <a:rPr lang="en-US" sz="1700" dirty="0"/>
              <a:t> al </a:t>
            </a:r>
            <a:r>
              <a:rPr lang="en-US" sz="1700" dirty="0" err="1"/>
              <a:t>prezzo</a:t>
            </a:r>
            <a:r>
              <a:rPr lang="en-US" sz="1700" dirty="0"/>
              <a:t> del </a:t>
            </a:r>
            <a:r>
              <a:rPr lang="en-US" sz="1700" dirty="0" err="1"/>
              <a:t>cofanetto</a:t>
            </a:r>
            <a:r>
              <a:rPr lang="en-US" sz="1700" dirty="0"/>
              <a:t> </a:t>
            </a:r>
          </a:p>
          <a:p>
            <a:pPr marL="0"/>
            <a:endParaRPr lang="en-US" sz="1700" dirty="0"/>
          </a:p>
          <a:p>
            <a:pPr marL="0"/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2879656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3E65A41-F06A-77E1-2636-7D004094AD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Segnaposto contenuto 5" descr="Immagine che contiene scatola, contenitore, interno, Regalo&#10;&#10;Descrizione generata automaticamente">
            <a:extLst>
              <a:ext uri="{FF2B5EF4-FFF2-40B4-BE49-F238E27FC236}">
                <a16:creationId xmlns:a16="http://schemas.microsoft.com/office/drawing/2014/main" id="{F7C3DE98-87ED-D20D-E5B4-1E3DC5A8606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409" b="1"/>
          <a:stretch>
            <a:fillRect/>
          </a:stretch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9" name="Rectangle 1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6B341B14-CEC2-4DD6-C15C-C96266058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/>
              <a:t>Cofanetto cuore del Ticino CHF 72.-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8B84BC5F-8ECA-4DBF-07DC-E34D6FC13C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2434201"/>
            <a:ext cx="3822189" cy="3742762"/>
          </a:xfrm>
        </p:spPr>
        <p:txBody>
          <a:bodyPr vert="horz" lIns="91440" tIns="45720" rIns="91440" bIns="45720" rtlCol="0">
            <a:normAutofit/>
          </a:bodyPr>
          <a:lstStyle/>
          <a:p>
            <a:pPr marL="0"/>
            <a:r>
              <a:rPr lang="en-US" sz="1300" dirty="0"/>
              <a:t>1 bott. </a:t>
            </a:r>
            <a:r>
              <a:rPr lang="en-US" sz="1300" dirty="0" err="1"/>
              <a:t>CadenazziTI</a:t>
            </a:r>
            <a:r>
              <a:rPr lang="en-US" sz="1300" dirty="0"/>
              <a:t> DOC Merlot di Castel San Pietro</a:t>
            </a:r>
          </a:p>
          <a:p>
            <a:pPr marL="0"/>
            <a:r>
              <a:rPr lang="en-US" sz="1300" dirty="0"/>
              <a:t>1 bott. Carla TI DOC Doral</a:t>
            </a:r>
          </a:p>
          <a:p>
            <a:pPr marL="0"/>
            <a:r>
              <a:rPr lang="en-US" sz="1300" dirty="0"/>
              <a:t>1 </a:t>
            </a:r>
            <a:r>
              <a:rPr lang="en-US" sz="1300" dirty="0" err="1"/>
              <a:t>salame</a:t>
            </a:r>
            <a:endParaRPr lang="en-US" sz="1300" dirty="0"/>
          </a:p>
          <a:p>
            <a:pPr marL="0"/>
            <a:r>
              <a:rPr lang="en-US" sz="1300" dirty="0"/>
              <a:t>1 mortadella </a:t>
            </a:r>
            <a:r>
              <a:rPr lang="en-US" sz="1300" dirty="0" err="1"/>
              <a:t>stagionata</a:t>
            </a:r>
            <a:endParaRPr lang="en-US" sz="1300" dirty="0"/>
          </a:p>
          <a:p>
            <a:pPr marL="0"/>
            <a:r>
              <a:rPr lang="en-US" sz="1300" dirty="0"/>
              <a:t>1 pancetta</a:t>
            </a:r>
          </a:p>
          <a:p>
            <a:pPr marL="0"/>
            <a:endParaRPr lang="en-US" sz="1300" dirty="0"/>
          </a:p>
          <a:p>
            <a:pPr marL="0"/>
            <a:endParaRPr lang="en-US" sz="1300" dirty="0"/>
          </a:p>
          <a:p>
            <a:pPr marL="0"/>
            <a:r>
              <a:rPr lang="en-US" sz="1300" dirty="0" err="1"/>
              <a:t>Confezionato</a:t>
            </a:r>
            <a:r>
              <a:rPr lang="en-US" sz="1300" dirty="0"/>
              <a:t> in box di </a:t>
            </a:r>
            <a:r>
              <a:rPr lang="en-US" sz="1300" dirty="0" err="1"/>
              <a:t>cartone</a:t>
            </a:r>
            <a:r>
              <a:rPr lang="en-US" sz="1300" dirty="0"/>
              <a:t> </a:t>
            </a:r>
            <a:r>
              <a:rPr lang="en-US" sz="1300" dirty="0" err="1"/>
              <a:t>loggato</a:t>
            </a:r>
            <a:r>
              <a:rPr lang="en-US" sz="1300" dirty="0"/>
              <a:t> </a:t>
            </a:r>
            <a:r>
              <a:rPr lang="en-US" sz="1300" dirty="0" err="1"/>
              <a:t>Cadenazzi</a:t>
            </a:r>
            <a:r>
              <a:rPr lang="en-US" sz="1300" dirty="0"/>
              <a:t>.</a:t>
            </a:r>
          </a:p>
          <a:p>
            <a:pPr marL="0"/>
            <a:r>
              <a:rPr lang="en-US" sz="1300" dirty="0" err="1"/>
              <a:t>Ideale</a:t>
            </a:r>
            <a:r>
              <a:rPr lang="en-US" sz="1300" dirty="0"/>
              <a:t> per la </a:t>
            </a:r>
            <a:r>
              <a:rPr lang="en-US" sz="1300" dirty="0" err="1"/>
              <a:t>spedizione</a:t>
            </a:r>
            <a:r>
              <a:rPr lang="en-US" sz="1300" dirty="0"/>
              <a:t>, </a:t>
            </a:r>
            <a:r>
              <a:rPr lang="en-US" sz="1300" dirty="0" err="1"/>
              <a:t>anche</a:t>
            </a:r>
            <a:r>
              <a:rPr lang="en-US" sz="1300" dirty="0"/>
              <a:t> in </a:t>
            </a:r>
            <a:r>
              <a:rPr lang="en-US" sz="1300" dirty="0" err="1"/>
              <a:t>tutta</a:t>
            </a:r>
            <a:r>
              <a:rPr lang="en-US" sz="1300" dirty="0"/>
              <a:t> la Svizzera!</a:t>
            </a:r>
          </a:p>
          <a:p>
            <a:pPr marL="0"/>
            <a:r>
              <a:rPr lang="en-US" sz="1300" dirty="0"/>
              <a:t>Costo </a:t>
            </a:r>
            <a:r>
              <a:rPr lang="en-US" sz="1300" dirty="0" err="1"/>
              <a:t>dalla</a:t>
            </a:r>
            <a:r>
              <a:rPr lang="en-US" sz="1300" dirty="0"/>
              <a:t> </a:t>
            </a:r>
            <a:r>
              <a:rPr lang="en-US" sz="1300" dirty="0" err="1"/>
              <a:t>spedizione</a:t>
            </a:r>
            <a:r>
              <a:rPr lang="en-US" sz="1300" dirty="0"/>
              <a:t> CHF 13.- da </a:t>
            </a:r>
            <a:r>
              <a:rPr lang="en-US" sz="1300" dirty="0" err="1"/>
              <a:t>aggiungere</a:t>
            </a:r>
            <a:r>
              <a:rPr lang="en-US" sz="1300" dirty="0"/>
              <a:t> al </a:t>
            </a:r>
            <a:r>
              <a:rPr lang="en-US" sz="1300" dirty="0" err="1"/>
              <a:t>prezzo</a:t>
            </a:r>
            <a:r>
              <a:rPr lang="en-US" sz="1300" dirty="0"/>
              <a:t> del </a:t>
            </a:r>
            <a:r>
              <a:rPr lang="en-US" sz="1300" dirty="0" err="1"/>
              <a:t>cofanetto</a:t>
            </a:r>
            <a:r>
              <a:rPr lang="en-US" sz="1300" dirty="0"/>
              <a:t> </a:t>
            </a:r>
          </a:p>
          <a:p>
            <a:pPr marL="0"/>
            <a:endParaRPr lang="en-US" sz="1300" dirty="0"/>
          </a:p>
          <a:p>
            <a:pPr marL="0"/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2610400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id="{341E5718-2F84-5FDC-B5E6-153F947D95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257" y="83820"/>
            <a:ext cx="10354947" cy="669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12735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3E5DAD8D13231940870EE6F816612E8C" ma:contentTypeVersion="15" ma:contentTypeDescription="Creare un nuovo documento." ma:contentTypeScope="" ma:versionID="9f6f77c24ace0344d0260054a3d5a767">
  <xsd:schema xmlns:xsd="http://www.w3.org/2001/XMLSchema" xmlns:xs="http://www.w3.org/2001/XMLSchema" xmlns:p="http://schemas.microsoft.com/office/2006/metadata/properties" xmlns:ns2="f21bc00a-36f3-4e25-8473-edcbc431bd01" xmlns:ns3="1c78b094-ae9e-4fc7-b32d-31844fba35ac" targetNamespace="http://schemas.microsoft.com/office/2006/metadata/properties" ma:root="true" ma:fieldsID="e5847225f320fadc6773eb7c742d4b6d" ns2:_="" ns3:_="">
    <xsd:import namespace="f21bc00a-36f3-4e25-8473-edcbc431bd01"/>
    <xsd:import namespace="1c78b094-ae9e-4fc7-b32d-31844fba35a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21bc00a-36f3-4e25-8473-edcbc431bd0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Tag immagine" ma:readOnly="false" ma:fieldId="{5cf76f15-5ced-4ddc-b409-7134ff3c332f}" ma:taxonomyMulti="true" ma:sspId="9ea319b2-7cae-473b-8561-ade2df6162b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78b094-ae9e-4fc7-b32d-31844fba35ac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c03a1d2a-8598-44c5-a8f1-c04fd18805fc}" ma:internalName="TaxCatchAll" ma:showField="CatchAllData" ma:web="1c78b094-ae9e-4fc7-b32d-31844fba35a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c78b094-ae9e-4fc7-b32d-31844fba35ac" xsi:nil="true"/>
    <lcf76f155ced4ddcb4097134ff3c332f xmlns="f21bc00a-36f3-4e25-8473-edcbc431bd01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24B2F5C-8641-4A67-B08A-1EBC8510C4D5}"/>
</file>

<file path=customXml/itemProps2.xml><?xml version="1.0" encoding="utf-8"?>
<ds:datastoreItem xmlns:ds="http://schemas.openxmlformats.org/officeDocument/2006/customXml" ds:itemID="{7624C5F5-4EF4-4673-AF98-4F3A99FF413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DF87DD4-EBD3-4402-ABDF-74533C4799A6}">
  <ds:schemaRefs>
    <ds:schemaRef ds:uri="http://schemas.openxmlformats.org/package/2006/metadata/core-properties"/>
    <ds:schemaRef ds:uri="http://purl.org/dc/dcmitype/"/>
    <ds:schemaRef ds:uri="f21bc00a-36f3-4e25-8473-edcbc431bd01"/>
    <ds:schemaRef ds:uri="http://www.w3.org/XML/1998/namespace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1c78b094-ae9e-4fc7-b32d-31844fba35ac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572</Words>
  <Application>Microsoft Office PowerPoint</Application>
  <PresentationFormat>Widescreen</PresentationFormat>
  <Paragraphs>107</Paragraphs>
  <Slides>12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8" baseType="lpstr">
      <vt:lpstr>Aptos</vt:lpstr>
      <vt:lpstr>Aptos Display</vt:lpstr>
      <vt:lpstr>Arial</vt:lpstr>
      <vt:lpstr>Edwardian Script ITC</vt:lpstr>
      <vt:lpstr>Times New Roman</vt:lpstr>
      <vt:lpstr>Tema di Office</vt:lpstr>
      <vt:lpstr>Cestoni regalo e cofanetti </vt:lpstr>
      <vt:lpstr>L’idea regalo dal sapore genuino, mantenendo la tradizione di una salumeria nostrana e di grande qualità.</vt:lpstr>
      <vt:lpstr>Cesto da CHF 60.-</vt:lpstr>
      <vt:lpstr>Cesto da CHF 80.- </vt:lpstr>
      <vt:lpstr>Cesto da CHF 100.-</vt:lpstr>
      <vt:lpstr>Cesto da CHF 120.-</vt:lpstr>
      <vt:lpstr>Cesto da CHF 150.-</vt:lpstr>
      <vt:lpstr>Cofanetto sapore del Ticino CHF 53.-</vt:lpstr>
      <vt:lpstr>Cofanetto brindisi CHF 54.-</vt:lpstr>
      <vt:lpstr>Cofanetto dell’amicizia CHF 55.-</vt:lpstr>
      <vt:lpstr>Cofanetto cuore del Ticino CHF 72.-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Cestoni regalo</dc:title>
  <dc:creator>office</dc:creator>
  <cp:lastModifiedBy>ilaria</cp:lastModifiedBy>
  <cp:revision>6</cp:revision>
  <dcterms:created xsi:type="dcterms:W3CDTF">2024-03-05T16:17:29Z</dcterms:created>
  <dcterms:modified xsi:type="dcterms:W3CDTF">2026-10-12T17:16:13Z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0x0101003E5DAD8D13231940870EE6F816612E8C</vt:lpwstr>
  </property>
  <property fmtid="{D5CDD505-2E9C-101B-9397-08002B2CF9AE}" pid="3" name="MediaServiceImageTags">
    <vt:lpwstr/>
  </property>
</Properties>
</file>